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1" r:id="rId15"/>
    <p:sldId id="270" r:id="rId16"/>
    <p:sldId id="269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5410-9F60-4E9D-89D1-28A8EE77AD5C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16D3-DD2B-4733-AC6B-284475A78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7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5410-9F60-4E9D-89D1-28A8EE77AD5C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16D3-DD2B-4733-AC6B-284475A78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5410-9F60-4E9D-89D1-28A8EE77AD5C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16D3-DD2B-4733-AC6B-284475A78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5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5410-9F60-4E9D-89D1-28A8EE77AD5C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16D3-DD2B-4733-AC6B-284475A78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3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5410-9F60-4E9D-89D1-28A8EE77AD5C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16D3-DD2B-4733-AC6B-284475A78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2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5410-9F60-4E9D-89D1-28A8EE77AD5C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16D3-DD2B-4733-AC6B-284475A78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3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5410-9F60-4E9D-89D1-28A8EE77AD5C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16D3-DD2B-4733-AC6B-284475A78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1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5410-9F60-4E9D-89D1-28A8EE77AD5C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16D3-DD2B-4733-AC6B-284475A78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9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5410-9F60-4E9D-89D1-28A8EE77AD5C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16D3-DD2B-4733-AC6B-284475A78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5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5410-9F60-4E9D-89D1-28A8EE77AD5C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16D3-DD2B-4733-AC6B-284475A78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0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5410-9F60-4E9D-89D1-28A8EE77AD5C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16D3-DD2B-4733-AC6B-284475A78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5410-9F60-4E9D-89D1-28A8EE77AD5C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316D3-DD2B-4733-AC6B-284475A78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4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ate.gov/senators/contact" TargetMode="External"/><Relationship Id="rId2" Type="http://schemas.openxmlformats.org/officeDocument/2006/relationships/hyperlink" Target="http://www.house.gov/representatives/fin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152400"/>
            <a:ext cx="3886200" cy="2301240"/>
          </a:xfrm>
        </p:spPr>
        <p:txBody>
          <a:bodyPr/>
          <a:lstStyle/>
          <a:p>
            <a:r>
              <a:rPr lang="en-US" sz="7200" dirty="0" smtClean="0">
                <a:solidFill>
                  <a:srgbClr val="002060"/>
                </a:solidFill>
                <a:latin typeface="Tw Cen MT" pitchFamily="34" charset="0"/>
              </a:rPr>
              <a:t>POLITICS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3581400" cy="4038600"/>
          </a:xfrm>
        </p:spPr>
        <p:txBody>
          <a:bodyPr>
            <a:normAutofit fontScale="92500" lnSpcReduction="20000"/>
          </a:bodyPr>
          <a:lstStyle/>
          <a:p>
            <a:pPr marL="685800" indent="-685800" algn="l">
              <a:buFont typeface="Wingdings" pitchFamily="2" charset="2"/>
              <a:buChar char="Ø"/>
            </a:pPr>
            <a:r>
              <a:rPr lang="en-US" sz="3500" b="1" dirty="0" smtClean="0">
                <a:solidFill>
                  <a:srgbClr val="FF0000"/>
                </a:solidFill>
                <a:latin typeface="HelveticaNeue LT 55 Roman" pitchFamily="34" charset="0"/>
              </a:rPr>
              <a:t>Why It Matters</a:t>
            </a:r>
          </a:p>
          <a:p>
            <a:pPr marL="685800" indent="-685800" algn="l">
              <a:buFont typeface="Wingdings" pitchFamily="2" charset="2"/>
              <a:buChar char="Ø"/>
            </a:pPr>
            <a:r>
              <a:rPr lang="en-US" sz="3500" b="1" dirty="0" smtClean="0">
                <a:solidFill>
                  <a:srgbClr val="FF0000"/>
                </a:solidFill>
                <a:latin typeface="HelveticaNeue LT 55 Roman" pitchFamily="34" charset="0"/>
              </a:rPr>
              <a:t>How to Be Involved</a:t>
            </a:r>
          </a:p>
          <a:p>
            <a:pPr lvl="1" algn="l"/>
            <a:r>
              <a:rPr lang="en-US" sz="3100" b="1" dirty="0">
                <a:solidFill>
                  <a:srgbClr val="FF0000"/>
                </a:solidFill>
                <a:latin typeface="HelveticaNeue LT 55 Roman" pitchFamily="34" charset="0"/>
              </a:rPr>
              <a:t>	</a:t>
            </a:r>
            <a:r>
              <a:rPr lang="en-US" sz="3100" b="1" i="1" dirty="0" smtClean="0">
                <a:solidFill>
                  <a:srgbClr val="002060"/>
                </a:solidFill>
                <a:latin typeface="HelveticaNeue LT 55 Roman" pitchFamily="34" charset="0"/>
              </a:rPr>
              <a:t>And</a:t>
            </a:r>
          </a:p>
          <a:p>
            <a:pPr marL="685800" indent="-685800" algn="l">
              <a:buFont typeface="Wingdings" pitchFamily="2" charset="2"/>
              <a:buChar char="Ø"/>
            </a:pPr>
            <a:r>
              <a:rPr lang="en-US" sz="3500" b="1" dirty="0" smtClean="0">
                <a:solidFill>
                  <a:srgbClr val="FF0000"/>
                </a:solidFill>
                <a:latin typeface="HelveticaNeue LT 55 Roman" pitchFamily="34" charset="0"/>
              </a:rPr>
              <a:t>An Overview of the Upcoming Elections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95041" y="21336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HelveticaNeue LT 55 Roman" pitchFamily="34" charset="0"/>
              </a:rPr>
              <a:t>Presentation By: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HelveticaNeue LT 55 Roman" pitchFamily="34" charset="0"/>
              </a:rPr>
              <a:t>Cliston Brown</a:t>
            </a:r>
          </a:p>
          <a:p>
            <a:pPr algn="ctr"/>
            <a:r>
              <a:rPr lang="en-US" i="1" dirty="0" smtClean="0">
                <a:solidFill>
                  <a:srgbClr val="002060"/>
                </a:solidFill>
                <a:latin typeface="HelveticaNeue LT 55 Roman" pitchFamily="34" charset="0"/>
              </a:rPr>
              <a:t>Surplus Line Association of California</a:t>
            </a:r>
          </a:p>
          <a:p>
            <a:pPr algn="ctr"/>
            <a:endParaRPr lang="en-US" i="1" dirty="0" smtClean="0">
              <a:solidFill>
                <a:srgbClr val="FF0000"/>
              </a:solidFill>
              <a:latin typeface="HelveticaNeue LT 55 Roman" pitchFamily="34" charset="0"/>
            </a:endParaRPr>
          </a:p>
          <a:p>
            <a:pPr algn="ctr"/>
            <a:r>
              <a:rPr lang="en-US" i="1" dirty="0" smtClean="0">
                <a:solidFill>
                  <a:srgbClr val="002060"/>
                </a:solidFill>
                <a:latin typeface="HelveticaNeue LT 55 Roman" pitchFamily="34" charset="0"/>
              </a:rPr>
              <a:t>Panelists: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Neue LT 55 Roman" pitchFamily="34" charset="0"/>
              </a:rPr>
              <a:t>Fred Karlinsky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  <a:latin typeface="HelveticaNeue LT 55 Roman" pitchFamily="34" charset="0"/>
              </a:rPr>
              <a:t>Greenberg Traurig, LLP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Neue LT 55 Roman" pitchFamily="34" charset="0"/>
              </a:rPr>
              <a:t>Dan Maher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  <a:latin typeface="HelveticaNeue LT 55 Roman" pitchFamily="34" charset="0"/>
              </a:rPr>
              <a:t>Excess Line Association of 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  <a:latin typeface="HelveticaNeue LT 55 Roman" pitchFamily="34" charset="0"/>
              </a:rPr>
              <a:t>New York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Neue LT 55 Roman" pitchFamily="34" charset="0"/>
              </a:rPr>
              <a:t>Benjamin McKay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  <a:latin typeface="HelveticaNeue LT 55 Roman" pitchFamily="34" charset="0"/>
              </a:rPr>
              <a:t>Surplus Line Association of California</a:t>
            </a:r>
          </a:p>
        </p:txBody>
      </p:sp>
      <p:pic>
        <p:nvPicPr>
          <p:cNvPr id="1027" name="Picture 3" descr="C:\Users\cbrown\AppData\Local\Microsoft\Windows\Temporary Internet Files\Content.IE5\XKYW861D\USFla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41" y="-7620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2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HOW TO BE INVOLVED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900" b="1" dirty="0" smtClean="0">
                <a:solidFill>
                  <a:srgbClr val="002060"/>
                </a:solidFill>
              </a:rPr>
              <a:t>First, Know the Structure</a:t>
            </a:r>
            <a:endParaRPr lang="en-US" sz="4900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Legislative: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akes laws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Federal—House and Senate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State—House (or Assembly) and Senate (except Nebraska)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Key committees—Financial Services/Banking in U.S. Congress, Insurance/Business/Commerce in the states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Executive: executes 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aws (and makes some, too)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President, Governors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Cabinet/constitutional </a:t>
            </a:r>
            <a:r>
              <a:rPr lang="en-US" dirty="0" smtClean="0">
                <a:solidFill>
                  <a:srgbClr val="002060"/>
                </a:solidFill>
              </a:rPr>
              <a:t>offices (including state insurance commissioners—11 of which are elected)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Judicial: interprets 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aws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Supreme Court (federal and state)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22 state Supreme Courts are elected by the voters</a:t>
            </a:r>
            <a:endParaRPr lang="en-US" dirty="0">
              <a:solidFill>
                <a:srgbClr val="002060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Lower courts (federal and state)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HOW TO BE INVOLVED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rgbClr val="002060"/>
                </a:solidFill>
              </a:rPr>
              <a:t>Second, Know Your Elected Officials and Political Candidates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Who They Are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Sources: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www.house.gov/representatives/find</a:t>
            </a:r>
            <a:r>
              <a:rPr lang="en-US" dirty="0" smtClean="0">
                <a:solidFill>
                  <a:srgbClr val="FF0000"/>
                </a:solidFill>
              </a:rPr>
              <a:t>;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www.senate.gov/senators/contact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State legislative websites have similar tools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Where They Stand on Issues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Websites of officeholders or candidates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News sources (newspapers, media websites)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Their offices—don’t be afraid to call and ask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HOW TO BE INVOLVED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rgbClr val="002060"/>
                </a:solidFill>
              </a:rPr>
              <a:t>Third, Interact With Your Elected Officials and Political Candidates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Call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Write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Meet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Volunteer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Donate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4630424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9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THE PERSONAL TOUCH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Percentage of Congressional Staffers Who Say The Following Methods Impact Elected Officials’ Votes: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In-Person Constituent Visits: </a:t>
            </a:r>
            <a:r>
              <a:rPr lang="en-US" b="1" dirty="0" smtClean="0">
                <a:solidFill>
                  <a:srgbClr val="002060"/>
                </a:solidFill>
              </a:rPr>
              <a:t>97%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(46% a lot)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Contact from Constituent Who Represents Other Constituents: </a:t>
            </a:r>
            <a:r>
              <a:rPr lang="en-US" b="1" dirty="0" smtClean="0">
                <a:solidFill>
                  <a:srgbClr val="002060"/>
                </a:solidFill>
              </a:rPr>
              <a:t>96%</a:t>
            </a:r>
            <a:r>
              <a:rPr lang="en-US" dirty="0" smtClean="0">
                <a:solidFill>
                  <a:srgbClr val="FF0000"/>
                </a:solidFill>
              </a:rPr>
              <a:t> (36% a lot)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Postal Letters: </a:t>
            </a:r>
            <a:r>
              <a:rPr lang="en-US" b="1" dirty="0" smtClean="0">
                <a:solidFill>
                  <a:srgbClr val="002060"/>
                </a:solidFill>
              </a:rPr>
              <a:t>90%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(20% a lot)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Individual E-Mails: </a:t>
            </a:r>
            <a:r>
              <a:rPr lang="en-US" b="1" dirty="0" smtClean="0">
                <a:solidFill>
                  <a:srgbClr val="002060"/>
                </a:solidFill>
              </a:rPr>
              <a:t>88%</a:t>
            </a:r>
            <a:r>
              <a:rPr lang="en-US" dirty="0" smtClean="0">
                <a:solidFill>
                  <a:srgbClr val="FF0000"/>
                </a:solidFill>
              </a:rPr>
              <a:t> (19% a lot)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Phone Calls: </a:t>
            </a:r>
            <a:r>
              <a:rPr lang="en-US" b="1" dirty="0" smtClean="0">
                <a:solidFill>
                  <a:srgbClr val="002060"/>
                </a:solidFill>
              </a:rPr>
              <a:t>86%</a:t>
            </a:r>
            <a:r>
              <a:rPr lang="en-US" dirty="0" smtClean="0">
                <a:solidFill>
                  <a:srgbClr val="FF0000"/>
                </a:solidFill>
              </a:rPr>
              <a:t> (14% a lot)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Comments During Telephone Town Hall: </a:t>
            </a:r>
            <a:r>
              <a:rPr lang="en-US" b="1" dirty="0" smtClean="0">
                <a:solidFill>
                  <a:srgbClr val="002060"/>
                </a:solidFill>
              </a:rPr>
              <a:t>85%</a:t>
            </a:r>
            <a:r>
              <a:rPr lang="en-US" dirty="0" smtClean="0">
                <a:solidFill>
                  <a:srgbClr val="FF0000"/>
                </a:solidFill>
              </a:rPr>
              <a:t> (17% a lot)</a:t>
            </a:r>
          </a:p>
          <a:p>
            <a:pPr marL="457200" lvl="1" indent="0">
              <a:buNone/>
            </a:pPr>
            <a:r>
              <a:rPr lang="en-US" sz="1500" b="1" dirty="0" smtClean="0">
                <a:solidFill>
                  <a:srgbClr val="002060"/>
                </a:solidFill>
              </a:rPr>
              <a:t>SOURCE:</a:t>
            </a:r>
            <a:r>
              <a:rPr lang="en-US" sz="1500" dirty="0" smtClean="0">
                <a:solidFill>
                  <a:srgbClr val="002060"/>
                </a:solidFill>
              </a:rPr>
              <a:t> 2011 survey of 260 U.S. House and Senate staff by the Congressional Management Foundation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WHAT DOESN’T WORK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>
                <a:solidFill>
                  <a:srgbClr val="FF0000"/>
                </a:solidFill>
              </a:rPr>
              <a:t>Form 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etters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postcards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comments on social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edia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ites </a:t>
            </a:r>
            <a:r>
              <a:rPr lang="en-US" dirty="0" smtClean="0">
                <a:solidFill>
                  <a:srgbClr val="FF0000"/>
                </a:solidFill>
              </a:rPr>
              <a:t>are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thought to have </a:t>
            </a:r>
            <a:r>
              <a:rPr lang="en-US" b="1" dirty="0" smtClean="0">
                <a:solidFill>
                  <a:srgbClr val="FF0000"/>
                </a:solidFill>
              </a:rPr>
              <a:t>“a lot” </a:t>
            </a:r>
            <a:r>
              <a:rPr lang="en-US" dirty="0" smtClean="0">
                <a:solidFill>
                  <a:srgbClr val="FF0000"/>
                </a:solidFill>
              </a:rPr>
              <a:t>of influence on elected officials’ votes by only </a:t>
            </a:r>
            <a:r>
              <a:rPr lang="en-US" b="1" u="sng" dirty="0" smtClean="0">
                <a:solidFill>
                  <a:srgbClr val="002060"/>
                </a:solidFill>
              </a:rPr>
              <a:t>1%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of Congressional staffers surveyed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Form faxes: </a:t>
            </a:r>
            <a:r>
              <a:rPr lang="en-US" b="1" u="sng" dirty="0" smtClean="0">
                <a:solidFill>
                  <a:srgbClr val="002060"/>
                </a:solidFill>
              </a:rPr>
              <a:t>0%</a:t>
            </a:r>
            <a:r>
              <a:rPr lang="en-US" b="1" dirty="0" smtClean="0">
                <a:solidFill>
                  <a:srgbClr val="FF0000"/>
                </a:solidFill>
              </a:rPr>
              <a:t> (Individualized faxes: </a:t>
            </a:r>
            <a:r>
              <a:rPr lang="en-US" b="1" dirty="0" smtClean="0">
                <a:solidFill>
                  <a:srgbClr val="002060"/>
                </a:solidFill>
              </a:rPr>
              <a:t>8%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b="1" u="sng" dirty="0" smtClean="0">
                <a:solidFill>
                  <a:srgbClr val="002060"/>
                </a:solidFill>
              </a:rPr>
              <a:t>53%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of staffers surveyed said most advocacy campaigns that produced identical form messages </a:t>
            </a:r>
            <a:r>
              <a:rPr lang="en-US" b="1" dirty="0" smtClean="0">
                <a:solidFill>
                  <a:srgbClr val="FF0000"/>
                </a:solidFill>
              </a:rPr>
              <a:t>“are sent without the constituent’s knowledge or approval.”</a:t>
            </a:r>
          </a:p>
          <a:p>
            <a:pPr marL="457200" lvl="1" indent="0">
              <a:buNone/>
            </a:pPr>
            <a:endParaRPr lang="en-US" sz="15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1500" b="1" dirty="0" smtClean="0">
                <a:solidFill>
                  <a:srgbClr val="002060"/>
                </a:solidFill>
              </a:rPr>
              <a:t>SOURCE</a:t>
            </a:r>
            <a:r>
              <a:rPr lang="en-US" sz="1500" b="1" dirty="0">
                <a:solidFill>
                  <a:srgbClr val="002060"/>
                </a:solidFill>
              </a:rPr>
              <a:t>:</a:t>
            </a:r>
            <a:r>
              <a:rPr lang="en-US" sz="1500" dirty="0">
                <a:solidFill>
                  <a:srgbClr val="002060"/>
                </a:solidFill>
              </a:rPr>
              <a:t> 2011 survey of 260 U.S. House and Senate staff by the Congressional Management Foundation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VOTING MATTERS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“</a:t>
            </a:r>
            <a:r>
              <a:rPr lang="en-US" sz="4000" dirty="0" smtClean="0">
                <a:solidFill>
                  <a:srgbClr val="FF0000"/>
                </a:solidFill>
              </a:rPr>
              <a:t>If you don’t vote, </a:t>
            </a:r>
            <a:r>
              <a:rPr lang="en-US" sz="4000" b="1" dirty="0" smtClean="0">
                <a:solidFill>
                  <a:srgbClr val="FF0000"/>
                </a:solidFill>
              </a:rPr>
              <a:t>you don’t count.”</a:t>
            </a:r>
          </a:p>
          <a:p>
            <a:pPr marL="457200" lvl="1" indent="0" algn="r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457200" lvl="1" indent="0" algn="r"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Vernon Dahmer (1908-66)</a:t>
            </a:r>
          </a:p>
          <a:p>
            <a:pPr marL="457200" lvl="1" indent="0" algn="r">
              <a:buNone/>
            </a:pPr>
            <a:r>
              <a:rPr lang="en-US" sz="2400" i="1" dirty="0" smtClean="0">
                <a:solidFill>
                  <a:srgbClr val="002060"/>
                </a:solidFill>
              </a:rPr>
              <a:t>President, Forrest County, Mississippi NAACP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AutoShape 2" descr="Image result for vernon dahm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vernon dahm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Image result for vernon dahm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Image result for vernon dahm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52" y="1752600"/>
            <a:ext cx="3276600" cy="456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1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VOTING MATTERS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 vote: </a:t>
            </a:r>
            <a:r>
              <a:rPr lang="en-US" dirty="0" smtClean="0">
                <a:solidFill>
                  <a:srgbClr val="002060"/>
                </a:solidFill>
              </a:rPr>
              <a:t>Margin of victory in 2008 Alaska legislative race (out of 10,035)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 votes: </a:t>
            </a:r>
            <a:r>
              <a:rPr lang="en-US" dirty="0" smtClean="0">
                <a:solidFill>
                  <a:srgbClr val="002060"/>
                </a:solidFill>
              </a:rPr>
              <a:t>Margin of victory in 1984 U.S. House race in southwestern Indiana (out of 233,286)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21 votes: </a:t>
            </a:r>
            <a:r>
              <a:rPr lang="en-US" dirty="0" smtClean="0">
                <a:solidFill>
                  <a:srgbClr val="002060"/>
                </a:solidFill>
              </a:rPr>
              <a:t>Margin of victory in 1994 U.S. House race in eastern Connecticut (out of 186,071)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48 votes: </a:t>
            </a:r>
            <a:r>
              <a:rPr lang="en-US" dirty="0" smtClean="0">
                <a:solidFill>
                  <a:srgbClr val="002060"/>
                </a:solidFill>
              </a:rPr>
              <a:t>Margin of victory in 1964 U.S. Senate race in Nevada (out of 134,624)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133 votes: </a:t>
            </a:r>
            <a:r>
              <a:rPr lang="en-US" dirty="0" smtClean="0">
                <a:solidFill>
                  <a:srgbClr val="002060"/>
                </a:solidFill>
              </a:rPr>
              <a:t>Margin of victory in 2004 governor’s race in Washington (out of 2,810,058)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VOTING MATTERS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14800" y="1487213"/>
            <a:ext cx="480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87 votes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margin of victory for future U.S. President </a:t>
            </a:r>
            <a:r>
              <a:rPr lang="en-US" b="1" dirty="0" smtClean="0">
                <a:solidFill>
                  <a:srgbClr val="002060"/>
                </a:solidFill>
              </a:rPr>
              <a:t>Lyndon Johnson </a:t>
            </a:r>
            <a:r>
              <a:rPr lang="en-US" dirty="0" smtClean="0">
                <a:solidFill>
                  <a:srgbClr val="FF0000"/>
                </a:solidFill>
              </a:rPr>
              <a:t>in the 1948 Democratic primary in the U.S. Senate race in Texas (out of 988,295)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upload.wikimedia.org/wikipedia/commons/a/a5/Senator_Lyndon_Joh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7" y="1476703"/>
            <a:ext cx="354825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VOTING MATTERS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87213"/>
            <a:ext cx="4800600" cy="49897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537 votes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The margin of victory for </a:t>
            </a:r>
            <a:r>
              <a:rPr lang="en-US" b="1" dirty="0" smtClean="0">
                <a:solidFill>
                  <a:srgbClr val="FF0000"/>
                </a:solidFill>
              </a:rPr>
              <a:t>George W. Bush </a:t>
            </a:r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en-US" b="1" dirty="0" smtClean="0">
                <a:solidFill>
                  <a:srgbClr val="FF0000"/>
                </a:solidFill>
              </a:rPr>
              <a:t>Florida</a:t>
            </a:r>
            <a:r>
              <a:rPr lang="en-US" dirty="0" smtClean="0">
                <a:solidFill>
                  <a:srgbClr val="002060"/>
                </a:solidFill>
              </a:rPr>
              <a:t> in the 2000 presidential race (out of 5,962,657)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Winning Florida’s 25 electors gave Bush </a:t>
            </a:r>
            <a:r>
              <a:rPr lang="en-US" b="1" u="sng" dirty="0" smtClean="0">
                <a:solidFill>
                  <a:srgbClr val="FF0000"/>
                </a:solidFill>
              </a:rPr>
              <a:t>271 electoral votes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(270 required to win)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7" descr="Image result for George W. Bus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676400"/>
            <a:ext cx="366124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9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UPCOMING ELECTIONS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87213"/>
            <a:ext cx="8229600" cy="4989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2015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Races for governor, both legislative chambers and insurance commissioner in Louisiana, Mississippi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Race for governor in Kentucky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Races for both legislative chambers in Virginia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Races for Assembly only in New Jersey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Judicial races in LA, NY, PA, WA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SPEAKER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Cliston Brown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Vice President, Communications, </a:t>
            </a:r>
            <a:r>
              <a:rPr lang="en-US" sz="1800" b="1" dirty="0" smtClean="0">
                <a:solidFill>
                  <a:srgbClr val="FF0000"/>
                </a:solidFill>
              </a:rPr>
              <a:t>Surplus Line Association of California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Served as chief politics and elections analyst for 2010, 2011 and 2012 election cycles in previous role as Director, Public Affairs at the </a:t>
            </a:r>
            <a:r>
              <a:rPr lang="en-US" sz="1800" b="1" dirty="0" smtClean="0">
                <a:solidFill>
                  <a:srgbClr val="FF0000"/>
                </a:solidFill>
              </a:rPr>
              <a:t>Property Casualty Insurers Association of America (PCI)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C</a:t>
            </a:r>
            <a:r>
              <a:rPr lang="en-US" sz="1800" dirty="0" smtClean="0">
                <a:solidFill>
                  <a:srgbClr val="FF0000"/>
                </a:solidFill>
              </a:rPr>
              <a:t>reated and spearheaded PCI’s </a:t>
            </a:r>
            <a:r>
              <a:rPr lang="en-US" sz="1800" b="1" dirty="0" smtClean="0">
                <a:solidFill>
                  <a:srgbClr val="FF0000"/>
                </a:solidFill>
              </a:rPr>
              <a:t>“Elections Matter”</a:t>
            </a:r>
            <a:r>
              <a:rPr lang="en-US" sz="1800" dirty="0" smtClean="0">
                <a:solidFill>
                  <a:srgbClr val="FF0000"/>
                </a:solidFill>
              </a:rPr>
              <a:t> outreach campaign in conjunction with 2012 elections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Served as Director of Communications to a member of the </a:t>
            </a:r>
            <a:r>
              <a:rPr lang="en-US" sz="1800" b="1" dirty="0" smtClean="0">
                <a:solidFill>
                  <a:srgbClr val="FF0000"/>
                </a:solidFill>
              </a:rPr>
              <a:t>U.S. House of Representatives </a:t>
            </a:r>
            <a:r>
              <a:rPr lang="en-US" sz="1800" dirty="0" smtClean="0">
                <a:solidFill>
                  <a:srgbClr val="FF0000"/>
                </a:solidFill>
              </a:rPr>
              <a:t>in Washington, D.C.</a:t>
            </a:r>
            <a:endParaRPr lang="en-US" dirty="0"/>
          </a:p>
        </p:txBody>
      </p:sp>
      <p:pic>
        <p:nvPicPr>
          <p:cNvPr id="2050" name="Picture 2" descr="H:\Senior Staff Photos\CBrown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594757"/>
            <a:ext cx="30495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UPCOMING ELECTIONS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87213"/>
            <a:ext cx="8229600" cy="49897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2016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President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All 435 U.S. House seats and 34 of 100 U.S. Senate seats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Governors in 12 states </a:t>
            </a:r>
            <a:r>
              <a:rPr lang="en-US" dirty="0" smtClean="0">
                <a:solidFill>
                  <a:srgbClr val="FF0000"/>
                </a:solidFill>
              </a:rPr>
              <a:t>(DE, IN, MO, MT, NH, NC, ND, UT, VT, WA, WV, plus special election in Oregon)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Legislatures in most states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Insurance commissioners in 5 states </a:t>
            </a:r>
            <a:r>
              <a:rPr lang="en-US" dirty="0" smtClean="0">
                <a:solidFill>
                  <a:srgbClr val="FF0000"/>
                </a:solidFill>
              </a:rPr>
              <a:t>(DE, MT, NC, ND, WA)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2016 PRESIDENTIAL RACE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87213"/>
            <a:ext cx="8229600" cy="49897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Calendar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Iowa caucuses and New Hampshire primary expected to take place in January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Caucuses and primaries to run through June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Republican convention July 18-21, 2016 in Cleveland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Democratic convention July 25-28, 2016 in Philadelphia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Election Day: Tuesday, Nov. 8, 2016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2016 PRESIDENTIAL RACE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0" y="1521183"/>
            <a:ext cx="5029200" cy="49897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The Democrats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Hillary Clinton </a:t>
            </a:r>
          </a:p>
          <a:p>
            <a:pPr lvl="2"/>
            <a:r>
              <a:rPr lang="en-US" sz="1800" dirty="0" smtClean="0">
                <a:solidFill>
                  <a:srgbClr val="002060"/>
                </a:solidFill>
              </a:rPr>
              <a:t>Prohibitive frontrunner</a:t>
            </a:r>
          </a:p>
          <a:p>
            <a:pPr lvl="2"/>
            <a:r>
              <a:rPr lang="en-US" sz="1800" dirty="0" smtClean="0">
                <a:solidFill>
                  <a:srgbClr val="002060"/>
                </a:solidFill>
              </a:rPr>
              <a:t>Huge primary polling leads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Also running:</a:t>
            </a:r>
          </a:p>
          <a:p>
            <a:pPr lvl="2"/>
            <a:r>
              <a:rPr lang="en-US" sz="1800" dirty="0" smtClean="0">
                <a:solidFill>
                  <a:srgbClr val="002060"/>
                </a:solidFill>
              </a:rPr>
              <a:t>Sen. </a:t>
            </a:r>
            <a:r>
              <a:rPr lang="en-US" sz="1800" b="1" dirty="0" smtClean="0">
                <a:solidFill>
                  <a:srgbClr val="002060"/>
                </a:solidFill>
              </a:rPr>
              <a:t>Bernie Sanders </a:t>
            </a:r>
            <a:r>
              <a:rPr lang="en-US" sz="1800" dirty="0" smtClean="0">
                <a:solidFill>
                  <a:srgbClr val="002060"/>
                </a:solidFill>
              </a:rPr>
              <a:t>(VT)</a:t>
            </a:r>
          </a:p>
          <a:p>
            <a:pPr lvl="2"/>
            <a:r>
              <a:rPr lang="en-US" sz="1800" dirty="0">
                <a:solidFill>
                  <a:srgbClr val="002060"/>
                </a:solidFill>
              </a:rPr>
              <a:t>Former Gov. </a:t>
            </a:r>
            <a:r>
              <a:rPr lang="en-US" sz="1800" b="1" dirty="0">
                <a:solidFill>
                  <a:srgbClr val="002060"/>
                </a:solidFill>
              </a:rPr>
              <a:t>Lincoln Chafee </a:t>
            </a:r>
            <a:r>
              <a:rPr lang="en-US" sz="1800" dirty="0">
                <a:solidFill>
                  <a:srgbClr val="002060"/>
                </a:solidFill>
              </a:rPr>
              <a:t>(RI)</a:t>
            </a:r>
          </a:p>
          <a:p>
            <a:pPr lvl="2"/>
            <a:r>
              <a:rPr lang="en-US" sz="1800" dirty="0" smtClean="0">
                <a:solidFill>
                  <a:srgbClr val="002060"/>
                </a:solidFill>
              </a:rPr>
              <a:t>Former </a:t>
            </a:r>
            <a:r>
              <a:rPr lang="en-US" sz="1800" dirty="0">
                <a:solidFill>
                  <a:srgbClr val="002060"/>
                </a:solidFill>
              </a:rPr>
              <a:t>Gov. </a:t>
            </a:r>
            <a:r>
              <a:rPr lang="en-US" sz="1800" b="1" dirty="0">
                <a:solidFill>
                  <a:srgbClr val="002060"/>
                </a:solidFill>
              </a:rPr>
              <a:t>Martin O’Malley </a:t>
            </a:r>
            <a:r>
              <a:rPr lang="en-US" sz="1800" dirty="0">
                <a:solidFill>
                  <a:srgbClr val="002060"/>
                </a:solidFill>
              </a:rPr>
              <a:t>(MD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Exploring bid:</a:t>
            </a:r>
            <a:endParaRPr lang="en-US" b="1" dirty="0">
              <a:solidFill>
                <a:srgbClr val="002060"/>
              </a:solidFill>
            </a:endParaRPr>
          </a:p>
          <a:p>
            <a:pPr lvl="2"/>
            <a:r>
              <a:rPr lang="en-US" sz="1800" dirty="0" smtClean="0">
                <a:solidFill>
                  <a:srgbClr val="002060"/>
                </a:solidFill>
              </a:rPr>
              <a:t>Former Sen. </a:t>
            </a:r>
            <a:r>
              <a:rPr lang="en-US" sz="1800" b="1" dirty="0" smtClean="0">
                <a:solidFill>
                  <a:srgbClr val="002060"/>
                </a:solidFill>
              </a:rPr>
              <a:t>Jim Webb </a:t>
            </a:r>
            <a:r>
              <a:rPr lang="en-US" sz="1800" dirty="0" smtClean="0">
                <a:solidFill>
                  <a:srgbClr val="002060"/>
                </a:solidFill>
              </a:rPr>
              <a:t>(VA)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No overt moves made so far by Warren, Biden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2" y="1752600"/>
            <a:ext cx="323409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2016 PRESIDENTIAL RACE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87213"/>
            <a:ext cx="5181600" cy="4989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The Republicans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Declared candidates: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Gov. </a:t>
            </a:r>
            <a:r>
              <a:rPr lang="en-US" sz="1800" b="1" dirty="0">
                <a:solidFill>
                  <a:srgbClr val="FF0000"/>
                </a:solidFill>
              </a:rPr>
              <a:t>Bobby Jindal </a:t>
            </a:r>
            <a:r>
              <a:rPr lang="en-US" sz="1800" dirty="0">
                <a:solidFill>
                  <a:srgbClr val="FF0000"/>
                </a:solidFill>
              </a:rPr>
              <a:t>(LA)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Sen. </a:t>
            </a:r>
            <a:r>
              <a:rPr lang="en-US" sz="1800" b="1" dirty="0" smtClean="0">
                <a:solidFill>
                  <a:srgbClr val="FF0000"/>
                </a:solidFill>
              </a:rPr>
              <a:t>Ted Cruz </a:t>
            </a:r>
            <a:r>
              <a:rPr lang="en-US" sz="1800" dirty="0" smtClean="0">
                <a:solidFill>
                  <a:srgbClr val="FF0000"/>
                </a:solidFill>
              </a:rPr>
              <a:t>(TX)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Sen. </a:t>
            </a:r>
            <a:r>
              <a:rPr lang="en-US" sz="1800" b="1" dirty="0" smtClean="0">
                <a:solidFill>
                  <a:srgbClr val="FF0000"/>
                </a:solidFill>
              </a:rPr>
              <a:t>Lindsey Graham </a:t>
            </a:r>
            <a:r>
              <a:rPr lang="en-US" sz="1800" dirty="0" smtClean="0">
                <a:solidFill>
                  <a:srgbClr val="FF0000"/>
                </a:solidFill>
              </a:rPr>
              <a:t>(SC)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Sen. </a:t>
            </a:r>
            <a:r>
              <a:rPr lang="en-US" sz="1800" b="1" dirty="0" smtClean="0">
                <a:solidFill>
                  <a:srgbClr val="FF0000"/>
                </a:solidFill>
              </a:rPr>
              <a:t>Rand Paul </a:t>
            </a:r>
            <a:r>
              <a:rPr lang="en-US" sz="1800" dirty="0" smtClean="0">
                <a:solidFill>
                  <a:srgbClr val="FF0000"/>
                </a:solidFill>
              </a:rPr>
              <a:t>(KY)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Sen. </a:t>
            </a:r>
            <a:r>
              <a:rPr lang="en-US" sz="1800" b="1" dirty="0" smtClean="0">
                <a:solidFill>
                  <a:srgbClr val="FF0000"/>
                </a:solidFill>
              </a:rPr>
              <a:t>Marco Rubio </a:t>
            </a:r>
            <a:r>
              <a:rPr lang="en-US" sz="1800" dirty="0" smtClean="0">
                <a:solidFill>
                  <a:srgbClr val="FF0000"/>
                </a:solidFill>
              </a:rPr>
              <a:t>(FL)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Former Gov. </a:t>
            </a:r>
            <a:r>
              <a:rPr lang="en-US" sz="1800" b="1" dirty="0">
                <a:solidFill>
                  <a:srgbClr val="FF0000"/>
                </a:solidFill>
              </a:rPr>
              <a:t>Jeb Bush </a:t>
            </a:r>
            <a:r>
              <a:rPr lang="en-US" sz="1800" dirty="0">
                <a:solidFill>
                  <a:srgbClr val="FF0000"/>
                </a:solidFill>
              </a:rPr>
              <a:t>(FL)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Former Gov. </a:t>
            </a:r>
            <a:r>
              <a:rPr lang="en-US" sz="1800" b="1" dirty="0" smtClean="0">
                <a:solidFill>
                  <a:srgbClr val="FF0000"/>
                </a:solidFill>
              </a:rPr>
              <a:t>Mike Huckabee </a:t>
            </a:r>
            <a:r>
              <a:rPr lang="en-US" sz="1800" dirty="0" smtClean="0">
                <a:solidFill>
                  <a:srgbClr val="FF0000"/>
                </a:solidFill>
              </a:rPr>
              <a:t>(AR)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Former Gov. </a:t>
            </a:r>
            <a:r>
              <a:rPr lang="en-US" sz="1800" b="1" dirty="0" smtClean="0">
                <a:solidFill>
                  <a:srgbClr val="FF0000"/>
                </a:solidFill>
              </a:rPr>
              <a:t>George Pataki </a:t>
            </a:r>
            <a:r>
              <a:rPr lang="en-US" sz="1800" dirty="0" smtClean="0">
                <a:solidFill>
                  <a:srgbClr val="FF0000"/>
                </a:solidFill>
              </a:rPr>
              <a:t>(NY)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Former Gov. </a:t>
            </a:r>
            <a:r>
              <a:rPr lang="en-US" sz="1800" b="1" dirty="0" smtClean="0">
                <a:solidFill>
                  <a:srgbClr val="FF0000"/>
                </a:solidFill>
              </a:rPr>
              <a:t>Rick Perry </a:t>
            </a:r>
            <a:r>
              <a:rPr lang="en-US" sz="1800" dirty="0" smtClean="0">
                <a:solidFill>
                  <a:srgbClr val="FF0000"/>
                </a:solidFill>
              </a:rPr>
              <a:t>(TX)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Former Sen. </a:t>
            </a:r>
            <a:r>
              <a:rPr lang="en-US" sz="1800" b="1" dirty="0" smtClean="0">
                <a:solidFill>
                  <a:srgbClr val="FF0000"/>
                </a:solidFill>
              </a:rPr>
              <a:t>Rick Santorum </a:t>
            </a:r>
            <a:r>
              <a:rPr lang="en-US" sz="1800" dirty="0" smtClean="0">
                <a:solidFill>
                  <a:srgbClr val="FF0000"/>
                </a:solidFill>
              </a:rPr>
              <a:t>(PA)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Former neurosurgeon </a:t>
            </a:r>
            <a:r>
              <a:rPr lang="en-US" sz="1800" b="1" dirty="0">
                <a:solidFill>
                  <a:srgbClr val="FF0000"/>
                </a:solidFill>
              </a:rPr>
              <a:t>Ben Carson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Former IRS </a:t>
            </a:r>
            <a:r>
              <a:rPr lang="en-US" sz="1800" dirty="0" smtClean="0">
                <a:solidFill>
                  <a:srgbClr val="FF0000"/>
                </a:solidFill>
              </a:rPr>
              <a:t>Comm. </a:t>
            </a:r>
            <a:r>
              <a:rPr lang="en-US" sz="1800" b="1" dirty="0" smtClean="0">
                <a:solidFill>
                  <a:srgbClr val="FF0000"/>
                </a:solidFill>
              </a:rPr>
              <a:t>Mark </a:t>
            </a:r>
            <a:r>
              <a:rPr lang="en-US" sz="1800" b="1" dirty="0">
                <a:solidFill>
                  <a:srgbClr val="FF0000"/>
                </a:solidFill>
              </a:rPr>
              <a:t>Everson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Former HP CEO </a:t>
            </a:r>
            <a:r>
              <a:rPr lang="en-US" sz="1800" b="1" dirty="0" smtClean="0">
                <a:solidFill>
                  <a:srgbClr val="FF0000"/>
                </a:solidFill>
              </a:rPr>
              <a:t>Carly Fiorina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Businessman </a:t>
            </a:r>
            <a:r>
              <a:rPr lang="en-US" sz="1800" b="1" dirty="0" smtClean="0">
                <a:solidFill>
                  <a:srgbClr val="FF0000"/>
                </a:solidFill>
              </a:rPr>
              <a:t>Donald Trump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97" y="1487213"/>
            <a:ext cx="2514600" cy="218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66997" y="3718679"/>
            <a:ext cx="3810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700" b="1" u="sng" dirty="0" smtClean="0">
                <a:solidFill>
                  <a:srgbClr val="FF0000"/>
                </a:solidFill>
              </a:rPr>
              <a:t>Expected to Run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Gov. </a:t>
            </a:r>
            <a:r>
              <a:rPr lang="en-US" sz="1700" b="1" dirty="0" smtClean="0">
                <a:solidFill>
                  <a:srgbClr val="FF0000"/>
                </a:solidFill>
              </a:rPr>
              <a:t>Chris Christie </a:t>
            </a:r>
            <a:r>
              <a:rPr lang="en-US" sz="1700" dirty="0" smtClean="0">
                <a:solidFill>
                  <a:srgbClr val="FF0000"/>
                </a:solidFill>
              </a:rPr>
              <a:t>(NJ)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Gov. </a:t>
            </a:r>
            <a:r>
              <a:rPr lang="en-US" sz="1700" b="1" dirty="0" smtClean="0">
                <a:solidFill>
                  <a:srgbClr val="FF0000"/>
                </a:solidFill>
              </a:rPr>
              <a:t>John Kasich </a:t>
            </a:r>
            <a:r>
              <a:rPr lang="en-US" sz="1700" dirty="0" smtClean="0">
                <a:solidFill>
                  <a:srgbClr val="FF0000"/>
                </a:solidFill>
              </a:rPr>
              <a:t>(OH)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Gov. </a:t>
            </a:r>
            <a:r>
              <a:rPr lang="en-US" sz="1700" b="1" dirty="0" smtClean="0">
                <a:solidFill>
                  <a:srgbClr val="FF0000"/>
                </a:solidFill>
              </a:rPr>
              <a:t>Scott Walker </a:t>
            </a:r>
            <a:r>
              <a:rPr lang="en-US" sz="1700" dirty="0" smtClean="0">
                <a:solidFill>
                  <a:srgbClr val="FF0000"/>
                </a:solidFill>
              </a:rPr>
              <a:t>(WI)</a:t>
            </a:r>
          </a:p>
          <a:p>
            <a:pPr lvl="1"/>
            <a:endParaRPr lang="en-US" sz="1700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sz="1700" b="1" u="sng" dirty="0" smtClean="0">
                <a:solidFill>
                  <a:srgbClr val="FF0000"/>
                </a:solidFill>
              </a:rPr>
              <a:t>Considering Bids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Former Gov. </a:t>
            </a:r>
            <a:r>
              <a:rPr lang="en-US" sz="1700" b="1" dirty="0" smtClean="0">
                <a:solidFill>
                  <a:srgbClr val="FF0000"/>
                </a:solidFill>
              </a:rPr>
              <a:t>Bob Ehrlich </a:t>
            </a:r>
            <a:r>
              <a:rPr lang="en-US" sz="1700" dirty="0" smtClean="0">
                <a:solidFill>
                  <a:srgbClr val="FF0000"/>
                </a:solidFill>
              </a:rPr>
              <a:t>(MD)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Former Gov. </a:t>
            </a:r>
            <a:r>
              <a:rPr lang="en-US" sz="1700" b="1" dirty="0" smtClean="0">
                <a:solidFill>
                  <a:srgbClr val="FF0000"/>
                </a:solidFill>
              </a:rPr>
              <a:t>Jim Gilmore </a:t>
            </a:r>
            <a:r>
              <a:rPr lang="en-US" sz="1700" dirty="0" smtClean="0">
                <a:solidFill>
                  <a:srgbClr val="FF0000"/>
                </a:solidFill>
              </a:rPr>
              <a:t>(VA)</a:t>
            </a:r>
          </a:p>
        </p:txBody>
      </p:sp>
    </p:spTree>
    <p:extLst>
      <p:ext uri="{BB962C8B-B14F-4D97-AF65-F5344CB8AC3E}">
        <p14:creationId xmlns:p14="http://schemas.microsoft.com/office/powerpoint/2010/main" val="12510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ADVANTAGE: DEMOCRATS?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 descr="C:\Users\cbrown\Desktop\2016 Safe States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355834"/>
            <a:ext cx="7306695" cy="511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1355834"/>
            <a:ext cx="1447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If all states that have voted for the same party in the last six elections remain the same, the Democrats start out with </a:t>
            </a:r>
            <a:r>
              <a:rPr lang="en-US" b="1" dirty="0" smtClean="0">
                <a:solidFill>
                  <a:srgbClr val="002060"/>
                </a:solidFill>
              </a:rPr>
              <a:t>242</a:t>
            </a:r>
            <a:r>
              <a:rPr lang="en-US" dirty="0" smtClean="0">
                <a:solidFill>
                  <a:srgbClr val="002060"/>
                </a:solidFill>
              </a:rPr>
              <a:t> of the 270 electoral votes required to win.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ADVANTAGE: </a:t>
            </a:r>
            <a:r>
              <a:rPr lang="en-US" sz="5400" dirty="0" smtClean="0">
                <a:solidFill>
                  <a:srgbClr val="FF0000"/>
                </a:solidFill>
              </a:rPr>
              <a:t>GOP?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5" y="1355834"/>
            <a:ext cx="8302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Since 1948, there have been six elections in which either party had an opportunity to win the White House for a third consecutive term. The incumbent party has lost five of these six elections.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783818"/>
              </p:ext>
            </p:extLst>
          </p:nvPr>
        </p:nvGraphicFramePr>
        <p:xfrm>
          <a:off x="436727" y="2286000"/>
          <a:ext cx="830262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225"/>
                <a:gridCol w="2438400"/>
                <a:gridCol w="3733800"/>
                <a:gridCol w="1219199"/>
              </a:tblGrid>
              <a:tr h="624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INCUMBENT PARTY</a:t>
                      </a:r>
                    </a:p>
                    <a:p>
                      <a:r>
                        <a:rPr lang="en-US" dirty="0" smtClean="0"/>
                        <a:t>(PRESIDENT)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INCUMBENT PARTY’S PRESIDENTIAL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CANDIDATE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RESULT</a:t>
                      </a:r>
                      <a:endParaRPr lang="en-US" dirty="0"/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1960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Republican</a:t>
                      </a:r>
                    </a:p>
                    <a:p>
                      <a:pPr algn="l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(Dwight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Eisenhower)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Richard Nixon</a:t>
                      </a:r>
                    </a:p>
                    <a:p>
                      <a:pPr algn="l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(Vice President)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LOST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1968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Democratic</a:t>
                      </a:r>
                    </a:p>
                    <a:p>
                      <a:pPr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(Lyndon Johnson)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Hubert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Humphrey</a:t>
                      </a:r>
                    </a:p>
                    <a:p>
                      <a:pPr algn="l"/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(Vice President)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LOST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1976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Republican</a:t>
                      </a:r>
                    </a:p>
                    <a:p>
                      <a:pPr algn="l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(Gerald Ford)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Gerald Ford</a:t>
                      </a:r>
                    </a:p>
                    <a:p>
                      <a:pPr algn="l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(President)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LOST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</a:rPr>
                        <a:t>1988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Republican</a:t>
                      </a:r>
                    </a:p>
                    <a:p>
                      <a:pPr algn="l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(Ronald Reagan)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George</a:t>
                      </a:r>
                      <a:r>
                        <a:rPr lang="en-US" sz="1600" b="1" i="1" baseline="0" dirty="0" smtClean="0">
                          <a:solidFill>
                            <a:srgbClr val="FF0000"/>
                          </a:solidFill>
                        </a:rPr>
                        <a:t> H.W. B</a:t>
                      </a: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ush</a:t>
                      </a:r>
                    </a:p>
                    <a:p>
                      <a:pPr algn="l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(Vice President)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</a:rPr>
                        <a:t>WON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Democratic</a:t>
                      </a:r>
                    </a:p>
                    <a:p>
                      <a:pPr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(Bill Clinton)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Al Gore</a:t>
                      </a:r>
                    </a:p>
                    <a:p>
                      <a:pPr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(Vice President)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LOST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Republican</a:t>
                      </a:r>
                    </a:p>
                    <a:p>
                      <a:pPr algn="l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(George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W. Bush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John McCain</a:t>
                      </a:r>
                    </a:p>
                    <a:p>
                      <a:pPr algn="l"/>
                      <a:r>
                        <a:rPr lang="en-US" sz="1600" smtClean="0">
                          <a:solidFill>
                            <a:srgbClr val="FF0000"/>
                          </a:solidFill>
                        </a:rPr>
                        <a:t>(Senator)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LOST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2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2016 PRESIDENTIAL RACE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87213"/>
            <a:ext cx="8382000" cy="3160987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Key States</a:t>
            </a:r>
          </a:p>
          <a:p>
            <a:pPr lvl="1"/>
            <a:endParaRPr lang="en-US" sz="2400" b="1" dirty="0" smtClean="0">
              <a:solidFill>
                <a:srgbClr val="002060"/>
              </a:solidFill>
            </a:endParaRPr>
          </a:p>
          <a:p>
            <a:pPr lvl="1"/>
            <a:r>
              <a:rPr lang="en-US" sz="2900" b="1" dirty="0" smtClean="0">
                <a:solidFill>
                  <a:srgbClr val="002060"/>
                </a:solidFill>
              </a:rPr>
              <a:t>Florida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29 electoral votes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Decided by 0.88% in 2012 (Obama)</a:t>
            </a:r>
          </a:p>
          <a:p>
            <a:pPr lvl="1"/>
            <a:r>
              <a:rPr lang="en-US" sz="2900" b="1" dirty="0" smtClean="0">
                <a:solidFill>
                  <a:srgbClr val="002060"/>
                </a:solidFill>
              </a:rPr>
              <a:t>Ohio</a:t>
            </a:r>
            <a:endParaRPr lang="en-US" sz="2900" b="1" dirty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18 </a:t>
            </a:r>
            <a:r>
              <a:rPr lang="en-US" dirty="0">
                <a:solidFill>
                  <a:srgbClr val="002060"/>
                </a:solidFill>
              </a:rPr>
              <a:t>electoral votes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Decided by </a:t>
            </a:r>
            <a:r>
              <a:rPr lang="en-US" dirty="0" smtClean="0">
                <a:solidFill>
                  <a:srgbClr val="002060"/>
                </a:solidFill>
              </a:rPr>
              <a:t>2.98% in 2012 (Obama)</a:t>
            </a:r>
          </a:p>
          <a:p>
            <a:pPr lvl="2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en-US" sz="3400" b="1" dirty="0">
              <a:solidFill>
                <a:srgbClr val="FF0000"/>
              </a:solidFill>
            </a:endParaRPr>
          </a:p>
          <a:p>
            <a:pPr lvl="1"/>
            <a:endParaRPr lang="en-US" sz="34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900" b="1" dirty="0" smtClean="0">
                <a:solidFill>
                  <a:srgbClr val="FF0000"/>
                </a:solidFill>
              </a:rPr>
              <a:t>North Carolina</a:t>
            </a:r>
            <a:endParaRPr lang="en-US" sz="2900" b="1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15 </a:t>
            </a:r>
            <a:r>
              <a:rPr lang="en-US" dirty="0">
                <a:solidFill>
                  <a:srgbClr val="FF0000"/>
                </a:solidFill>
              </a:rPr>
              <a:t>electoral votes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Decided by </a:t>
            </a:r>
            <a:r>
              <a:rPr lang="en-US" dirty="0" smtClean="0">
                <a:solidFill>
                  <a:srgbClr val="FF0000"/>
                </a:solidFill>
              </a:rPr>
              <a:t>2.04% in </a:t>
            </a:r>
            <a:r>
              <a:rPr lang="en-US" dirty="0">
                <a:solidFill>
                  <a:srgbClr val="FF0000"/>
                </a:solidFill>
              </a:rPr>
              <a:t>2012 </a:t>
            </a:r>
            <a:r>
              <a:rPr lang="en-US" dirty="0" smtClean="0">
                <a:solidFill>
                  <a:srgbClr val="FF0000"/>
                </a:solidFill>
              </a:rPr>
              <a:t>(Romney)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sz="2900" b="1" dirty="0" smtClean="0">
                <a:solidFill>
                  <a:srgbClr val="002060"/>
                </a:solidFill>
              </a:rPr>
              <a:t>Virginia</a:t>
            </a:r>
            <a:endParaRPr lang="en-US" sz="2900" b="1" dirty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13 </a:t>
            </a:r>
            <a:r>
              <a:rPr lang="en-US" dirty="0">
                <a:solidFill>
                  <a:srgbClr val="002060"/>
                </a:solidFill>
              </a:rPr>
              <a:t>electoral votes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Decided by </a:t>
            </a:r>
            <a:r>
              <a:rPr lang="en-US" dirty="0" smtClean="0">
                <a:solidFill>
                  <a:srgbClr val="002060"/>
                </a:solidFill>
              </a:rPr>
              <a:t>3.88% in </a:t>
            </a:r>
            <a:r>
              <a:rPr lang="en-US" dirty="0">
                <a:solidFill>
                  <a:srgbClr val="002060"/>
                </a:solidFill>
              </a:rPr>
              <a:t>2012 (Obama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4267200"/>
            <a:ext cx="822642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Other States To Watch:</a:t>
            </a:r>
          </a:p>
          <a:p>
            <a:pPr lvl="1"/>
            <a:r>
              <a:rPr lang="en-US" sz="1700" b="1" dirty="0" smtClean="0">
                <a:solidFill>
                  <a:srgbClr val="002060"/>
                </a:solidFill>
              </a:rPr>
              <a:t>Pennsylvania </a:t>
            </a:r>
            <a:r>
              <a:rPr lang="en-US" sz="1700" dirty="0" smtClean="0">
                <a:solidFill>
                  <a:srgbClr val="002060"/>
                </a:solidFill>
              </a:rPr>
              <a:t>(20 electoral votes), </a:t>
            </a:r>
            <a:r>
              <a:rPr lang="en-US" sz="1700" b="1" dirty="0" smtClean="0">
                <a:solidFill>
                  <a:srgbClr val="002060"/>
                </a:solidFill>
              </a:rPr>
              <a:t>Minnesota </a:t>
            </a:r>
            <a:r>
              <a:rPr lang="en-US" sz="1700" dirty="0" smtClean="0">
                <a:solidFill>
                  <a:srgbClr val="002060"/>
                </a:solidFill>
              </a:rPr>
              <a:t>(10), </a:t>
            </a:r>
            <a:r>
              <a:rPr lang="en-US" sz="1700" b="1" dirty="0" smtClean="0">
                <a:solidFill>
                  <a:srgbClr val="002060"/>
                </a:solidFill>
              </a:rPr>
              <a:t>Wisconsin </a:t>
            </a:r>
            <a:r>
              <a:rPr lang="en-US" sz="1700" dirty="0" smtClean="0">
                <a:solidFill>
                  <a:srgbClr val="002060"/>
                </a:solidFill>
              </a:rPr>
              <a:t>(10),</a:t>
            </a:r>
          </a:p>
          <a:p>
            <a:pPr lvl="1"/>
            <a:r>
              <a:rPr lang="en-US" sz="1700" b="1" dirty="0" smtClean="0">
                <a:solidFill>
                  <a:srgbClr val="002060"/>
                </a:solidFill>
              </a:rPr>
              <a:t>Colorado </a:t>
            </a:r>
            <a:r>
              <a:rPr lang="en-US" sz="1700" dirty="0" smtClean="0">
                <a:solidFill>
                  <a:srgbClr val="002060"/>
                </a:solidFill>
              </a:rPr>
              <a:t>(9), </a:t>
            </a:r>
            <a:r>
              <a:rPr lang="en-US" sz="1700" b="1" dirty="0" smtClean="0">
                <a:solidFill>
                  <a:srgbClr val="002060"/>
                </a:solidFill>
              </a:rPr>
              <a:t>Iowa </a:t>
            </a:r>
            <a:r>
              <a:rPr lang="en-US" sz="1700" dirty="0" smtClean="0">
                <a:solidFill>
                  <a:srgbClr val="002060"/>
                </a:solidFill>
              </a:rPr>
              <a:t>(6), </a:t>
            </a:r>
            <a:r>
              <a:rPr lang="en-US" sz="1700" b="1" dirty="0" smtClean="0">
                <a:solidFill>
                  <a:srgbClr val="002060"/>
                </a:solidFill>
              </a:rPr>
              <a:t>Nevada </a:t>
            </a:r>
            <a:r>
              <a:rPr lang="en-US" sz="1700" dirty="0" smtClean="0">
                <a:solidFill>
                  <a:srgbClr val="002060"/>
                </a:solidFill>
              </a:rPr>
              <a:t>(6), </a:t>
            </a:r>
            <a:r>
              <a:rPr lang="en-US" sz="1700" b="1" dirty="0" smtClean="0">
                <a:solidFill>
                  <a:srgbClr val="002060"/>
                </a:solidFill>
              </a:rPr>
              <a:t>New Hampshire </a:t>
            </a:r>
            <a:r>
              <a:rPr lang="en-US" sz="1700" dirty="0" smtClean="0">
                <a:solidFill>
                  <a:srgbClr val="002060"/>
                </a:solidFill>
              </a:rPr>
              <a:t>(4)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2060"/>
                </a:solidFill>
              </a:rPr>
              <a:t>All won by Obama in 2012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2060"/>
                </a:solidFill>
              </a:rPr>
              <a:t>All decided by 5%-7%</a:t>
            </a:r>
          </a:p>
          <a:p>
            <a:pPr lvl="1"/>
            <a:r>
              <a:rPr lang="en-US" sz="1700" b="1" dirty="0" smtClean="0">
                <a:solidFill>
                  <a:srgbClr val="FF0000"/>
                </a:solidFill>
              </a:rPr>
              <a:t>Georgia </a:t>
            </a:r>
            <a:r>
              <a:rPr lang="en-US" sz="1700" dirty="0" smtClean="0">
                <a:solidFill>
                  <a:srgbClr val="FF0000"/>
                </a:solidFill>
              </a:rPr>
              <a:t>(16 electoral votes), </a:t>
            </a:r>
            <a:r>
              <a:rPr lang="en-US" sz="1700" b="1" dirty="0" smtClean="0">
                <a:solidFill>
                  <a:srgbClr val="FF0000"/>
                </a:solidFill>
              </a:rPr>
              <a:t>Arizona </a:t>
            </a:r>
            <a:r>
              <a:rPr lang="en-US" sz="1700" dirty="0" smtClean="0">
                <a:solidFill>
                  <a:srgbClr val="FF0000"/>
                </a:solidFill>
              </a:rPr>
              <a:t>(11)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FF0000"/>
                </a:solidFill>
              </a:rPr>
              <a:t>Both won by Romney in 2012 and by GOP in at least four straight elections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FF0000"/>
                </a:solidFill>
              </a:rPr>
              <a:t>Democrats hope demographic changes make both states competitive</a:t>
            </a:r>
            <a:endParaRPr lang="en-US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2016 CONGRESSIONAL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87213"/>
            <a:ext cx="8382000" cy="4913587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Current Situation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U.S. Senate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Republicans control, 54-46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Democrats </a:t>
            </a:r>
            <a:r>
              <a:rPr lang="en-US" dirty="0">
                <a:solidFill>
                  <a:srgbClr val="002060"/>
                </a:solidFill>
              </a:rPr>
              <a:t>need net gain of 4 seats if they retain White House (Vice President is tiebreaker)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Democrats need net gain of 5 seats if Republicans win White House</a:t>
            </a:r>
          </a:p>
          <a:p>
            <a:pPr lvl="3"/>
            <a:r>
              <a:rPr lang="en-US" dirty="0">
                <a:solidFill>
                  <a:srgbClr val="002060"/>
                </a:solidFill>
              </a:rPr>
              <a:t>No party controlling the Senate prior to an election has lost its majority in a year in which it has won the White House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U.S. House of Representatives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Republicans control</a:t>
            </a:r>
            <a:r>
              <a:rPr lang="en-US" smtClean="0">
                <a:solidFill>
                  <a:srgbClr val="FF0000"/>
                </a:solidFill>
              </a:rPr>
              <a:t>, 247-188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Democrats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need net gain of 30 seats</a:t>
            </a:r>
          </a:p>
        </p:txBody>
      </p:sp>
      <p:sp>
        <p:nvSpPr>
          <p:cNvPr id="3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2016 CONGRESSIONAL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87213"/>
            <a:ext cx="8382000" cy="491358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500" b="1" dirty="0" smtClean="0">
                <a:solidFill>
                  <a:srgbClr val="002060"/>
                </a:solidFill>
              </a:rPr>
              <a:t>Key Targets: U.S. Senate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Republicans defending 24 seats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16 considered safe at this time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6 incumbents possibly vulnerable </a:t>
            </a:r>
            <a:r>
              <a:rPr lang="en-US" b="1" dirty="0" smtClean="0">
                <a:solidFill>
                  <a:srgbClr val="FF0000"/>
                </a:solidFill>
              </a:rPr>
              <a:t>(IL, OH, PA, NC, WI, NH)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2 open seats </a:t>
            </a:r>
            <a:r>
              <a:rPr lang="en-US" b="1" dirty="0" smtClean="0">
                <a:solidFill>
                  <a:srgbClr val="FF0000"/>
                </a:solidFill>
              </a:rPr>
              <a:t>(FL, IN)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Democrats defending 10 seats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6 considered safe at this time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1 incumbent possibly vulnerable </a:t>
            </a:r>
            <a:r>
              <a:rPr lang="en-US" b="1" dirty="0" smtClean="0">
                <a:solidFill>
                  <a:srgbClr val="002060"/>
                </a:solidFill>
              </a:rPr>
              <a:t>(CO)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3 open seats </a:t>
            </a:r>
            <a:r>
              <a:rPr lang="en-US" b="1" dirty="0" smtClean="0">
                <a:solidFill>
                  <a:srgbClr val="002060"/>
                </a:solidFill>
              </a:rPr>
              <a:t>(CA, MD, NV)</a:t>
            </a:r>
          </a:p>
          <a:p>
            <a:pPr marL="914400" lvl="2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2016 CONGRESSIONAL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87213"/>
            <a:ext cx="8382000" cy="4913587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500" b="1" dirty="0" smtClean="0">
                <a:solidFill>
                  <a:srgbClr val="002060"/>
                </a:solidFill>
              </a:rPr>
              <a:t>Potential Key Targets: U.S. House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 races undecided a week after 2014 election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Democrats won 4 of those 5 (CA-7, CA-16, CA-26, NY-25)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GOP won Arizona’s 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District by 133 votes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26 districts </a:t>
            </a:r>
            <a:r>
              <a:rPr lang="en-US" b="1" dirty="0">
                <a:solidFill>
                  <a:srgbClr val="002060"/>
                </a:solidFill>
              </a:rPr>
              <a:t>t</a:t>
            </a:r>
            <a:r>
              <a:rPr lang="en-US" b="1" dirty="0" smtClean="0">
                <a:solidFill>
                  <a:srgbClr val="002060"/>
                </a:solidFill>
              </a:rPr>
              <a:t>hat </a:t>
            </a:r>
            <a:r>
              <a:rPr lang="en-US" b="1" dirty="0">
                <a:solidFill>
                  <a:srgbClr val="002060"/>
                </a:solidFill>
              </a:rPr>
              <a:t>v</a:t>
            </a:r>
            <a:r>
              <a:rPr lang="en-US" b="1" dirty="0" smtClean="0">
                <a:solidFill>
                  <a:srgbClr val="002060"/>
                </a:solidFill>
              </a:rPr>
              <a:t>oted for Obama in 2012 are currently represented by </a:t>
            </a:r>
            <a:r>
              <a:rPr lang="en-US" b="1" dirty="0" smtClean="0">
                <a:solidFill>
                  <a:srgbClr val="FF0000"/>
                </a:solidFill>
              </a:rPr>
              <a:t>Republicans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 in New York (Districts 1, 2, 11, 19, 21, 24)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in Florida (Districts 13, 26, 27)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each in California (10, 21), Illinois (10, 12), Iowa (1, 3), Minnesota (2, 3), Nevada (3, 4) and New Jersey (2, 3)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CO-6, ME-2, NH-1, VA-2, WA-8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5 districts that voted for Romney in 2012 are currently represented by </a:t>
            </a:r>
            <a:r>
              <a:rPr lang="en-US" b="1" dirty="0" smtClean="0">
                <a:solidFill>
                  <a:srgbClr val="002060"/>
                </a:solidFill>
              </a:rPr>
              <a:t>Democrats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2 in Florida (</a:t>
            </a:r>
            <a:r>
              <a:rPr lang="en-US" smtClean="0">
                <a:solidFill>
                  <a:srgbClr val="002060"/>
                </a:solidFill>
              </a:rPr>
              <a:t>Districts 2, </a:t>
            </a:r>
            <a:r>
              <a:rPr lang="en-US" dirty="0" smtClean="0">
                <a:solidFill>
                  <a:srgbClr val="002060"/>
                </a:solidFill>
              </a:rPr>
              <a:t>18)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AZ-1, MN-7, NE-2</a:t>
            </a:r>
          </a:p>
        </p:txBody>
      </p:sp>
      <p:sp>
        <p:nvSpPr>
          <p:cNvPr id="3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OVERVIEW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Presentation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Why politics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atters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to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e involved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upcoming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lection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cene (2015-16)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Group Discussion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Audience to a</a:t>
            </a:r>
            <a:r>
              <a:rPr lang="en-US" dirty="0" smtClean="0">
                <a:solidFill>
                  <a:srgbClr val="FF0000"/>
                </a:solidFill>
              </a:rPr>
              <a:t>sk questions of panel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Panelists respond to questions and add observations in response to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357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2016 CONGRESSIONAL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87213"/>
            <a:ext cx="8382000" cy="4913587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States With Largest Numbers of Potential U.S. House Target Races</a:t>
            </a:r>
          </a:p>
          <a:p>
            <a:pPr lvl="1"/>
            <a:r>
              <a:rPr lang="en-US" sz="3500" b="1" dirty="0" smtClean="0">
                <a:solidFill>
                  <a:srgbClr val="002060"/>
                </a:solidFill>
              </a:rPr>
              <a:t>New York—7</a:t>
            </a:r>
          </a:p>
          <a:p>
            <a:pPr lvl="1"/>
            <a:r>
              <a:rPr lang="en-US" sz="3500" b="1" dirty="0" smtClean="0">
                <a:solidFill>
                  <a:srgbClr val="002060"/>
                </a:solidFill>
              </a:rPr>
              <a:t>California—5</a:t>
            </a:r>
          </a:p>
          <a:p>
            <a:pPr lvl="1"/>
            <a:r>
              <a:rPr lang="en-US" sz="3500" b="1" dirty="0" smtClean="0">
                <a:solidFill>
                  <a:srgbClr val="002060"/>
                </a:solidFill>
              </a:rPr>
              <a:t>Florida—5</a:t>
            </a:r>
          </a:p>
          <a:p>
            <a:pPr lvl="2"/>
            <a:r>
              <a:rPr lang="en-US" sz="3100" dirty="0" smtClean="0">
                <a:solidFill>
                  <a:srgbClr val="002060"/>
                </a:solidFill>
              </a:rPr>
              <a:t>Also has open-seat Senate race</a:t>
            </a:r>
          </a:p>
          <a:p>
            <a:pPr lvl="2"/>
            <a:r>
              <a:rPr lang="en-US" sz="3100" dirty="0" smtClean="0">
                <a:solidFill>
                  <a:srgbClr val="002060"/>
                </a:solidFill>
              </a:rPr>
              <a:t>Also expected to be closely contested by Democratic, GOP presidential nominees</a:t>
            </a:r>
          </a:p>
        </p:txBody>
      </p:sp>
      <p:sp>
        <p:nvSpPr>
          <p:cNvPr id="3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2016 LEGISLATURES IN PLAY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87213"/>
            <a:ext cx="8382000" cy="4913587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Arizona Senate </a:t>
            </a:r>
            <a:r>
              <a:rPr lang="en-US" sz="2200" dirty="0" smtClean="0">
                <a:solidFill>
                  <a:srgbClr val="FF0000"/>
                </a:solidFill>
              </a:rPr>
              <a:t>(17-13 R)</a:t>
            </a:r>
          </a:p>
          <a:p>
            <a:pPr lvl="1"/>
            <a:r>
              <a:rPr lang="en-US" sz="2200" b="1" dirty="0" smtClean="0">
                <a:solidFill>
                  <a:srgbClr val="002060"/>
                </a:solidFill>
              </a:rPr>
              <a:t>Colorado House </a:t>
            </a:r>
            <a:r>
              <a:rPr lang="en-US" sz="2200" dirty="0" smtClean="0">
                <a:solidFill>
                  <a:srgbClr val="002060"/>
                </a:solidFill>
              </a:rPr>
              <a:t>(34-31 D)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Colorado Senate </a:t>
            </a:r>
            <a:r>
              <a:rPr lang="en-US" sz="2200" dirty="0" smtClean="0">
                <a:solidFill>
                  <a:srgbClr val="FF0000"/>
                </a:solidFill>
              </a:rPr>
              <a:t>(18-17 R)</a:t>
            </a:r>
          </a:p>
          <a:p>
            <a:pPr lvl="1"/>
            <a:r>
              <a:rPr lang="en-US" sz="2200" b="1" dirty="0" smtClean="0">
                <a:solidFill>
                  <a:srgbClr val="002060"/>
                </a:solidFill>
              </a:rPr>
              <a:t>Iowa Senate </a:t>
            </a:r>
            <a:r>
              <a:rPr lang="en-US" sz="2200" dirty="0" smtClean="0">
                <a:solidFill>
                  <a:srgbClr val="002060"/>
                </a:solidFill>
              </a:rPr>
              <a:t>(26-24 D)</a:t>
            </a:r>
          </a:p>
          <a:p>
            <a:pPr lvl="1"/>
            <a:r>
              <a:rPr lang="en-US" sz="2200" b="1" dirty="0" smtClean="0">
                <a:solidFill>
                  <a:srgbClr val="002060"/>
                </a:solidFill>
              </a:rPr>
              <a:t>Kentucky House </a:t>
            </a:r>
            <a:r>
              <a:rPr lang="en-US" sz="2200" dirty="0" smtClean="0">
                <a:solidFill>
                  <a:srgbClr val="002060"/>
                </a:solidFill>
              </a:rPr>
              <a:t>(54-46 D)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Maine Senate </a:t>
            </a:r>
            <a:r>
              <a:rPr lang="en-US" sz="2200" dirty="0" smtClean="0">
                <a:solidFill>
                  <a:srgbClr val="FF0000"/>
                </a:solidFill>
              </a:rPr>
              <a:t>(21-14 R)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Minnesota House </a:t>
            </a:r>
            <a:r>
              <a:rPr lang="en-US" sz="2200" dirty="0" smtClean="0">
                <a:solidFill>
                  <a:srgbClr val="FF0000"/>
                </a:solidFill>
              </a:rPr>
              <a:t>(72-62 R)</a:t>
            </a:r>
          </a:p>
          <a:p>
            <a:pPr lvl="1"/>
            <a:r>
              <a:rPr lang="en-US" sz="2200" b="1" dirty="0" smtClean="0">
                <a:solidFill>
                  <a:srgbClr val="002060"/>
                </a:solidFill>
              </a:rPr>
              <a:t>Minnesota Senate </a:t>
            </a:r>
            <a:r>
              <a:rPr lang="en-US" sz="2200" dirty="0" smtClean="0">
                <a:solidFill>
                  <a:srgbClr val="002060"/>
                </a:solidFill>
              </a:rPr>
              <a:t>(39-28 D)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Nevada Assembly </a:t>
            </a:r>
            <a:r>
              <a:rPr lang="en-US" sz="2200" dirty="0" smtClean="0">
                <a:solidFill>
                  <a:srgbClr val="FF0000"/>
                </a:solidFill>
              </a:rPr>
              <a:t>(27-15 R)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Nevada Senate </a:t>
            </a:r>
            <a:r>
              <a:rPr lang="en-US" sz="2200" dirty="0" smtClean="0">
                <a:solidFill>
                  <a:srgbClr val="FF0000"/>
                </a:solidFill>
              </a:rPr>
              <a:t>(11-10 R)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New Hampshire House </a:t>
            </a:r>
            <a:r>
              <a:rPr lang="en-US" sz="2200" dirty="0" smtClean="0">
                <a:solidFill>
                  <a:srgbClr val="FF0000"/>
                </a:solidFill>
              </a:rPr>
              <a:t>(239-160 R)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New Hampshire Senate </a:t>
            </a:r>
            <a:r>
              <a:rPr lang="en-US" sz="2200" dirty="0" smtClean="0">
                <a:solidFill>
                  <a:srgbClr val="FF0000"/>
                </a:solidFill>
              </a:rPr>
              <a:t>(14-10 R)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New Mexico House </a:t>
            </a:r>
            <a:r>
              <a:rPr lang="en-US" sz="2200" dirty="0" smtClean="0">
                <a:solidFill>
                  <a:srgbClr val="FF0000"/>
                </a:solidFill>
              </a:rPr>
              <a:t>(37-33 R)</a:t>
            </a:r>
          </a:p>
          <a:p>
            <a:pPr lvl="1"/>
            <a:r>
              <a:rPr lang="en-US" sz="2200" b="1" dirty="0" smtClean="0">
                <a:solidFill>
                  <a:srgbClr val="002060"/>
                </a:solidFill>
              </a:rPr>
              <a:t>New Mexico Senate </a:t>
            </a:r>
            <a:r>
              <a:rPr lang="en-US" sz="2200" dirty="0" smtClean="0">
                <a:solidFill>
                  <a:srgbClr val="002060"/>
                </a:solidFill>
              </a:rPr>
              <a:t>(24-18 D)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New York Senate </a:t>
            </a:r>
            <a:r>
              <a:rPr lang="en-US" sz="2200" dirty="0" smtClean="0">
                <a:solidFill>
                  <a:srgbClr val="FF0000"/>
                </a:solidFill>
              </a:rPr>
              <a:t>(32-31 R, but five Democrats belong to </a:t>
            </a:r>
            <a:r>
              <a:rPr lang="en-US" sz="2200" b="1" dirty="0" smtClean="0">
                <a:solidFill>
                  <a:srgbClr val="FF0000"/>
                </a:solidFill>
              </a:rPr>
              <a:t>“Independent Democratic Conference” 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200" b="1" dirty="0" smtClean="0">
                <a:solidFill>
                  <a:srgbClr val="002060"/>
                </a:solidFill>
              </a:rPr>
              <a:t>Washington House </a:t>
            </a:r>
            <a:r>
              <a:rPr lang="en-US" sz="2200" dirty="0" smtClean="0">
                <a:solidFill>
                  <a:srgbClr val="002060"/>
                </a:solidFill>
              </a:rPr>
              <a:t>(51-47 D)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Washington Senate </a:t>
            </a:r>
            <a:r>
              <a:rPr lang="en-US" sz="2200" dirty="0" smtClean="0">
                <a:solidFill>
                  <a:srgbClr val="FF0000"/>
                </a:solidFill>
              </a:rPr>
              <a:t>(25-24 R, but 1 Democrat also caucuses with GOP)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3500" b="1" dirty="0" smtClean="0">
              <a:solidFill>
                <a:srgbClr val="002060"/>
              </a:solidFill>
            </a:endParaRPr>
          </a:p>
        </p:txBody>
      </p:sp>
      <p:sp>
        <p:nvSpPr>
          <p:cNvPr id="3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 PANEL DISCUSSION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87213"/>
            <a:ext cx="8382000" cy="491358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500" dirty="0" smtClean="0">
              <a:solidFill>
                <a:srgbClr val="002060"/>
              </a:solidFill>
            </a:endParaRPr>
          </a:p>
        </p:txBody>
      </p:sp>
      <p:sp>
        <p:nvSpPr>
          <p:cNvPr id="3" name="AutoShape 2" descr="Image result for George W. B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2" descr="H:\Senior Staff Photos\BMcKay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7383"/>
            <a:ext cx="24396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76" y="1757383"/>
            <a:ext cx="315447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7383"/>
            <a:ext cx="261257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1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PANELIST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Fred Karlinsky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Shareholder and Co-Chair, Insurance Regulatory and Transactions Practice, </a:t>
            </a:r>
            <a:r>
              <a:rPr lang="en-US" sz="1800" b="1" dirty="0" smtClean="0">
                <a:solidFill>
                  <a:srgbClr val="FF0000"/>
                </a:solidFill>
              </a:rPr>
              <a:t>Greenberg Traurig, LLP</a:t>
            </a:r>
            <a:endParaRPr lang="en-US" dirty="0" smtClean="0"/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Appointed by Governor Rick Scott to</a:t>
            </a:r>
            <a:r>
              <a:rPr lang="en-US" sz="1800" b="1" dirty="0" smtClean="0">
                <a:solidFill>
                  <a:srgbClr val="FF0000"/>
                </a:solidFill>
              </a:rPr>
              <a:t> Florida Supreme Court Judicial Nominating Commission </a:t>
            </a:r>
            <a:r>
              <a:rPr lang="en-US" sz="1800" dirty="0" smtClean="0">
                <a:solidFill>
                  <a:srgbClr val="FF0000"/>
                </a:solidFill>
              </a:rPr>
              <a:t>in 2014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Finance Committee member for Florida governor, CFO and attorney general reelection campaigns in 2014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Member of National Finance Committee, </a:t>
            </a:r>
            <a:r>
              <a:rPr lang="en-US" sz="1800" b="1" dirty="0" smtClean="0">
                <a:solidFill>
                  <a:srgbClr val="FF0000"/>
                </a:solidFill>
              </a:rPr>
              <a:t>Romney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2012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Florida Co-Finance Chair, </a:t>
            </a:r>
            <a:r>
              <a:rPr lang="en-US" sz="1800" b="1" dirty="0" smtClean="0">
                <a:solidFill>
                  <a:srgbClr val="FF0000"/>
                </a:solidFill>
              </a:rPr>
              <a:t>McCain 2008</a:t>
            </a:r>
          </a:p>
        </p:txBody>
      </p:sp>
      <p:sp>
        <p:nvSpPr>
          <p:cNvPr id="4" name="AutoShape 2" descr="Image result for fred karlins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26571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3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PANELIST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Dan Maher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Executive Director and Chief Operating Officer, </a:t>
            </a:r>
            <a:r>
              <a:rPr lang="en-US" sz="1800" b="1" dirty="0" smtClean="0">
                <a:solidFill>
                  <a:srgbClr val="FF0000"/>
                </a:solidFill>
              </a:rPr>
              <a:t>Excess Line Association of New York (ELANY)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As a registered lobbyist in the </a:t>
            </a:r>
            <a:r>
              <a:rPr lang="en-US" sz="1800" b="1" dirty="0" smtClean="0">
                <a:solidFill>
                  <a:srgbClr val="FF0000"/>
                </a:solidFill>
              </a:rPr>
              <a:t>State of New York, </a:t>
            </a:r>
            <a:r>
              <a:rPr lang="en-US" sz="1800" dirty="0" smtClean="0">
                <a:solidFill>
                  <a:srgbClr val="FF0000"/>
                </a:solidFill>
              </a:rPr>
              <a:t>has influenced numerous changes to New York State insurance law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Previously Senior Vice President and General Counsel with </a:t>
            </a:r>
            <a:r>
              <a:rPr lang="en-US" sz="1800" b="1" dirty="0" smtClean="0">
                <a:solidFill>
                  <a:srgbClr val="FF0000"/>
                </a:solidFill>
              </a:rPr>
              <a:t>Lancer Insurance Company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Admitted to the bar in </a:t>
            </a:r>
            <a:r>
              <a:rPr lang="en-US" sz="1800" b="1" dirty="0" smtClean="0">
                <a:solidFill>
                  <a:srgbClr val="FF0000"/>
                </a:solidFill>
              </a:rPr>
              <a:t>New York </a:t>
            </a:r>
            <a:r>
              <a:rPr lang="en-US" sz="1800" dirty="0" smtClean="0">
                <a:solidFill>
                  <a:srgbClr val="FF0000"/>
                </a:solidFill>
              </a:rPr>
              <a:t>and </a:t>
            </a:r>
            <a:r>
              <a:rPr lang="en-US" sz="1800" b="1" dirty="0" smtClean="0">
                <a:solidFill>
                  <a:srgbClr val="FF0000"/>
                </a:solidFill>
              </a:rPr>
              <a:t>New Jersey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1" name="Picture 1" descr="H:\Files\Photo Daniel Ma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7349" y="-17116425"/>
            <a:ext cx="305945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15447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6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PANELIST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Benjamin McKay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Executive Director, </a:t>
            </a:r>
            <a:r>
              <a:rPr lang="en-US" sz="1800" b="1" dirty="0" smtClean="0">
                <a:solidFill>
                  <a:srgbClr val="FF0000"/>
                </a:solidFill>
              </a:rPr>
              <a:t>Surplus Line Association of California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Previously Senior Vice President, Federal Government Relations, </a:t>
            </a:r>
            <a:r>
              <a:rPr lang="en-US" sz="1800" b="1" dirty="0" smtClean="0">
                <a:solidFill>
                  <a:srgbClr val="FF0000"/>
                </a:solidFill>
              </a:rPr>
              <a:t>Property Casualty Insurers Association of America (PCI)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Named one of </a:t>
            </a:r>
            <a:r>
              <a:rPr lang="en-US" sz="1800" b="1" dirty="0" smtClean="0">
                <a:solidFill>
                  <a:srgbClr val="FF0000"/>
                </a:solidFill>
              </a:rPr>
              <a:t>Washington, D.C.’s Top Association Lobbyists </a:t>
            </a:r>
            <a:r>
              <a:rPr lang="en-US" sz="1800" dirty="0" smtClean="0">
                <a:solidFill>
                  <a:srgbClr val="FF0000"/>
                </a:solidFill>
              </a:rPr>
              <a:t>five times by </a:t>
            </a:r>
            <a:r>
              <a:rPr lang="en-US" sz="1800" i="1" dirty="0" smtClean="0">
                <a:solidFill>
                  <a:srgbClr val="FF0000"/>
                </a:solidFill>
              </a:rPr>
              <a:t>The Hill, </a:t>
            </a:r>
            <a:r>
              <a:rPr lang="en-US" sz="1800" dirty="0" smtClean="0">
                <a:solidFill>
                  <a:srgbClr val="FF0000"/>
                </a:solidFill>
              </a:rPr>
              <a:t>a leading political newspaper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Served as Chief of Staff to a member of the </a:t>
            </a:r>
            <a:r>
              <a:rPr lang="en-US" sz="1800" b="1" dirty="0" smtClean="0">
                <a:solidFill>
                  <a:srgbClr val="FF0000"/>
                </a:solidFill>
              </a:rPr>
              <a:t>U.S. House of Representatives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Youngest Chief of Staff in the history of the </a:t>
            </a:r>
            <a:r>
              <a:rPr lang="en-US" sz="1800" b="1" dirty="0" smtClean="0">
                <a:solidFill>
                  <a:srgbClr val="FF0000"/>
                </a:solidFill>
              </a:rPr>
              <a:t>Florida Department of State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074" name="Picture 2" descr="H:\Senior Staff Photos\BMcKay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04952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6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WHY POLITICS MATTERS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“Just because you don’t take an interest in politics doesn’t mean it won’t take an interest in you.”</a:t>
            </a:r>
          </a:p>
          <a:p>
            <a:pPr marL="0" indent="0" algn="r">
              <a:buNone/>
            </a:pPr>
            <a:r>
              <a:rPr lang="en-US" sz="2400" i="1" dirty="0" smtClean="0">
                <a:solidFill>
                  <a:srgbClr val="002060"/>
                </a:solidFill>
              </a:rPr>
              <a:t>Quote often ascribed to </a:t>
            </a:r>
            <a:r>
              <a:rPr lang="en-US" sz="2400" b="1" i="1" dirty="0" smtClean="0">
                <a:solidFill>
                  <a:srgbClr val="FF0000"/>
                </a:solidFill>
              </a:rPr>
              <a:t>Pericles</a:t>
            </a:r>
            <a:r>
              <a:rPr lang="en-US" sz="2400" i="1" dirty="0" smtClean="0">
                <a:solidFill>
                  <a:srgbClr val="002060"/>
                </a:solidFill>
              </a:rPr>
              <a:t>, Greek statesman, 5</a:t>
            </a:r>
            <a:r>
              <a:rPr lang="en-US" sz="2400" i="1" baseline="30000" dirty="0" smtClean="0">
                <a:solidFill>
                  <a:srgbClr val="002060"/>
                </a:solidFill>
              </a:rPr>
              <a:t>th</a:t>
            </a:r>
            <a:r>
              <a:rPr lang="en-US" sz="2400" i="1" dirty="0" smtClean="0">
                <a:solidFill>
                  <a:srgbClr val="002060"/>
                </a:solidFill>
              </a:rPr>
              <a:t> century BCE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http://upload.wikimedia.org/wikipedia/commons/thumb/4/4b/Pericles_Pio-Clementino_Inv269_n2.jpg/245px-Pericles_Pio-Clementino_Inv269_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33362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WHY POLITICS MATTERS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In General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Politics is much more pervasive in our daily lives than we may realize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To Business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Political philosophies lead to laws that affect the business climate</a:t>
            </a:r>
          </a:p>
          <a:p>
            <a:r>
              <a:rPr lang="en-US" b="1" dirty="0">
                <a:solidFill>
                  <a:srgbClr val="002060"/>
                </a:solidFill>
              </a:rPr>
              <a:t>To the Surplus Lines </a:t>
            </a:r>
            <a:r>
              <a:rPr lang="en-US" b="1" dirty="0" smtClean="0">
                <a:solidFill>
                  <a:srgbClr val="002060"/>
                </a:solidFill>
              </a:rPr>
              <a:t>Industry</a:t>
            </a:r>
            <a:endParaRPr lang="en-US" i="1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Most political leaders do not know the industry very well, which presents challenges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WHY GET INVOLVED?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54629"/>
            <a:ext cx="38100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“If you don’t have a </a:t>
            </a:r>
            <a:r>
              <a:rPr lang="en-US" sz="3200" b="1" dirty="0" smtClean="0">
                <a:solidFill>
                  <a:srgbClr val="FF0000"/>
                </a:solidFill>
              </a:rPr>
              <a:t>seat at the table</a:t>
            </a:r>
            <a:r>
              <a:rPr lang="en-US" sz="3200" dirty="0" smtClean="0">
                <a:solidFill>
                  <a:srgbClr val="FF0000"/>
                </a:solidFill>
              </a:rPr>
              <a:t>, you are probably </a:t>
            </a:r>
            <a:r>
              <a:rPr lang="en-US" sz="3200" b="1" dirty="0" smtClean="0">
                <a:solidFill>
                  <a:srgbClr val="FF0000"/>
                </a:solidFill>
              </a:rPr>
              <a:t>on the menu</a:t>
            </a:r>
            <a:r>
              <a:rPr lang="en-US" sz="3200" dirty="0" smtClean="0">
                <a:solidFill>
                  <a:srgbClr val="FF0000"/>
                </a:solidFill>
              </a:rPr>
              <a:t>.”</a:t>
            </a:r>
          </a:p>
          <a:p>
            <a:pPr marL="457200" lvl="1" indent="0" algn="r">
              <a:buNone/>
            </a:pPr>
            <a:endParaRPr lang="en-US" i="1" dirty="0" smtClean="0">
              <a:solidFill>
                <a:srgbClr val="002060"/>
              </a:solidFill>
            </a:endParaRPr>
          </a:p>
          <a:p>
            <a:pPr marL="457200" lvl="1" indent="0" algn="r">
              <a:buNone/>
            </a:pPr>
            <a:r>
              <a:rPr lang="en-US" i="1" dirty="0" smtClean="0">
                <a:solidFill>
                  <a:srgbClr val="002060"/>
                </a:solidFill>
              </a:rPr>
              <a:t>U.S. Senator </a:t>
            </a:r>
            <a:r>
              <a:rPr lang="en-US" b="1" i="1" dirty="0" smtClean="0">
                <a:solidFill>
                  <a:srgbClr val="002060"/>
                </a:solidFill>
              </a:rPr>
              <a:t>Elizabeth Warren </a:t>
            </a:r>
            <a:r>
              <a:rPr lang="en-US" i="1" dirty="0" smtClean="0">
                <a:solidFill>
                  <a:srgbClr val="002060"/>
                </a:solidFill>
              </a:rPr>
              <a:t>(D-Massachusetts)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Image result for elizabeth war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42726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w Cen MT"/>
        <a:ea typeface=""/>
        <a:cs typeface=""/>
      </a:majorFont>
      <a:minorFont>
        <a:latin typeface="HelveticaNeue LT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2180</Words>
  <Application>Microsoft Office PowerPoint</Application>
  <PresentationFormat>On-screen Show (4:3)</PresentationFormat>
  <Paragraphs>330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POLITICS </vt:lpstr>
      <vt:lpstr>SPEAKER</vt:lpstr>
      <vt:lpstr>OVERVIEW</vt:lpstr>
      <vt:lpstr>PANELIST</vt:lpstr>
      <vt:lpstr>PANELIST</vt:lpstr>
      <vt:lpstr>PANELIST</vt:lpstr>
      <vt:lpstr>WHY POLITICS MATTERS</vt:lpstr>
      <vt:lpstr>WHY POLITICS MATTERS</vt:lpstr>
      <vt:lpstr>WHY GET INVOLVED?</vt:lpstr>
      <vt:lpstr>HOW TO BE INVOLVED</vt:lpstr>
      <vt:lpstr>HOW TO BE INVOLVED</vt:lpstr>
      <vt:lpstr>HOW TO BE INVOLVED</vt:lpstr>
      <vt:lpstr>THE PERSONAL TOUCH</vt:lpstr>
      <vt:lpstr>WHAT DOESN’T WORK</vt:lpstr>
      <vt:lpstr>VOTING MATTERS</vt:lpstr>
      <vt:lpstr>VOTING MATTERS</vt:lpstr>
      <vt:lpstr>VOTING MATTERS</vt:lpstr>
      <vt:lpstr>VOTING MATTERS</vt:lpstr>
      <vt:lpstr>UPCOMING ELECTIONS</vt:lpstr>
      <vt:lpstr>UPCOMING ELECTIONS</vt:lpstr>
      <vt:lpstr>2016 PRESIDENTIAL RACE</vt:lpstr>
      <vt:lpstr>2016 PRESIDENTIAL RACE</vt:lpstr>
      <vt:lpstr>2016 PRESIDENTIAL RACE</vt:lpstr>
      <vt:lpstr>ADVANTAGE: DEMOCRATS?</vt:lpstr>
      <vt:lpstr>ADVANTAGE: GOP?</vt:lpstr>
      <vt:lpstr>2016 PRESIDENTIAL RACE</vt:lpstr>
      <vt:lpstr>2016 CONGRESSIONAL</vt:lpstr>
      <vt:lpstr>2016 CONGRESSIONAL</vt:lpstr>
      <vt:lpstr>2016 CONGRESSIONAL</vt:lpstr>
      <vt:lpstr>2016 CONGRESSIONAL</vt:lpstr>
      <vt:lpstr>2016 LEGISLATURES IN PLAY</vt:lpstr>
      <vt:lpstr> PANEL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</dc:title>
  <dc:creator>Cliston Brown</dc:creator>
  <cp:lastModifiedBy>Cliston Brown</cp:lastModifiedBy>
  <cp:revision>85</cp:revision>
  <cp:lastPrinted>2015-04-22T20:45:12Z</cp:lastPrinted>
  <dcterms:created xsi:type="dcterms:W3CDTF">2015-04-22T20:29:11Z</dcterms:created>
  <dcterms:modified xsi:type="dcterms:W3CDTF">2016-02-19T22:47:31Z</dcterms:modified>
</cp:coreProperties>
</file>